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59" r:id="rId7"/>
    <p:sldId id="260"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edumantra.net/learn-english/chapter-1-three-questions-ncert-solution/" TargetMode="External"/><Relationship Id="rId2" Type="http://schemas.openxmlformats.org/officeDocument/2006/relationships/hyperlink" Target="https://prezi.com/ugciyfxqg0_w/the-three-questions-by-leo-tolstoy/" TargetMode="External"/><Relationship Id="rId1" Type="http://schemas.openxmlformats.org/officeDocument/2006/relationships/slideLayout" Target="../slideLayouts/slideLayout7.xml"/><Relationship Id="rId4" Type="http://schemas.openxmlformats.org/officeDocument/2006/relationships/hyperlink" Target="http://stxaviersworldschool.com/wp-content/uploads/2015/12/class-7-Honey-comb.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19200"/>
            <a:ext cx="8153400" cy="3416320"/>
          </a:xfrm>
          <a:prstGeom prst="rect">
            <a:avLst/>
          </a:prstGeom>
        </p:spPr>
        <p:txBody>
          <a:bodyPr wrap="square">
            <a:spAutoFit/>
          </a:bodyPr>
          <a:lstStyle/>
          <a:p>
            <a:r>
              <a:rPr lang="en-US" sz="3600" b="1" dirty="0" smtClean="0"/>
              <a:t>LESSON </a:t>
            </a:r>
            <a:r>
              <a:rPr lang="en-US" sz="3600" b="1" dirty="0" smtClean="0"/>
              <a:t>- </a:t>
            </a:r>
            <a:r>
              <a:rPr lang="en-US" sz="3600" b="1" dirty="0" smtClean="0"/>
              <a:t>THREE QUESTIONS</a:t>
            </a:r>
          </a:p>
          <a:p>
            <a:r>
              <a:rPr lang="en-US" sz="3600" b="1" dirty="0" smtClean="0"/>
              <a:t>AUTHOR </a:t>
            </a:r>
            <a:r>
              <a:rPr lang="en-US" sz="3600" b="1" dirty="0" smtClean="0"/>
              <a:t> </a:t>
            </a:r>
            <a:r>
              <a:rPr lang="en-US" sz="3600" b="1" dirty="0" smtClean="0"/>
              <a:t>- LEO TOLSTOY</a:t>
            </a:r>
          </a:p>
          <a:p>
            <a:r>
              <a:rPr lang="en-US" sz="3600" b="1" dirty="0" smtClean="0"/>
              <a:t>Text Book </a:t>
            </a:r>
            <a:r>
              <a:rPr lang="en-US" sz="3600" b="1" dirty="0" smtClean="0"/>
              <a:t>- HONEYCOMB</a:t>
            </a:r>
          </a:p>
          <a:p>
            <a:r>
              <a:rPr lang="en-US" sz="3600" b="1" dirty="0" smtClean="0"/>
              <a:t>CLASS- VII</a:t>
            </a:r>
          </a:p>
          <a:p>
            <a:r>
              <a:rPr lang="en-US" sz="3600" b="1" dirty="0" smtClean="0"/>
              <a:t>PREPARED </a:t>
            </a:r>
            <a:r>
              <a:rPr lang="en-US" sz="3600" b="1" dirty="0" smtClean="0"/>
              <a:t>BY- </a:t>
            </a:r>
            <a:r>
              <a:rPr lang="en-US" sz="3600" b="1" dirty="0" err="1" smtClean="0"/>
              <a:t>Santosh</a:t>
            </a:r>
            <a:r>
              <a:rPr lang="en-US" sz="3600" b="1" dirty="0" smtClean="0"/>
              <a:t> Kumar </a:t>
            </a:r>
            <a:r>
              <a:rPr lang="en-US" sz="3600" b="1" dirty="0" err="1" smtClean="0"/>
              <a:t>Shyam</a:t>
            </a:r>
            <a:endParaRPr lang="en-US" sz="3600" b="1" dirty="0" smtClean="0"/>
          </a:p>
          <a:p>
            <a:r>
              <a:rPr lang="en-US" sz="3600" b="1" dirty="0" smtClean="0"/>
              <a:t>	</a:t>
            </a:r>
            <a:r>
              <a:rPr lang="en-US" sz="3600" b="1" dirty="0" smtClean="0"/>
              <a:t>		Sainik School Gopalganj</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533400"/>
            <a:ext cx="7848600" cy="6555641"/>
          </a:xfrm>
          <a:prstGeom prst="rect">
            <a:avLst/>
          </a:prstGeom>
        </p:spPr>
        <p:txBody>
          <a:bodyPr wrap="square">
            <a:spAutoFit/>
          </a:bodyPr>
          <a:lstStyle/>
          <a:p>
            <a:r>
              <a:rPr lang="en-US" dirty="0" smtClean="0"/>
              <a:t>Ques.7 The king forgave the bearded man. What did he do to show his forgiveness? </a:t>
            </a:r>
            <a:endParaRPr lang="en-US" dirty="0" smtClean="0"/>
          </a:p>
          <a:p>
            <a:r>
              <a:rPr lang="en-US" dirty="0" smtClean="0"/>
              <a:t>Ans</a:t>
            </a:r>
            <a:r>
              <a:rPr lang="en-US" dirty="0" smtClean="0"/>
              <a:t>. The king was glad to make peace with his enemy. He not only forgave him but also promised to send a doctor to look after him and return the properly to him</a:t>
            </a:r>
            <a:r>
              <a:rPr lang="en-US" dirty="0" smtClean="0"/>
              <a:t>.</a:t>
            </a:r>
          </a:p>
          <a:p>
            <a:r>
              <a:rPr lang="en-US" dirty="0" smtClean="0"/>
              <a:t>LONG QUESTION AND </a:t>
            </a:r>
            <a:r>
              <a:rPr lang="en-US" dirty="0" smtClean="0"/>
              <a:t>ANSWER</a:t>
            </a:r>
          </a:p>
          <a:p>
            <a:r>
              <a:rPr lang="en-US" dirty="0" smtClean="0"/>
              <a:t>Quse.1 What were the hermit’s answers to the three questions? Write each answer separately. Which answer does you like the best? Why? </a:t>
            </a:r>
            <a:endParaRPr lang="en-US" dirty="0" smtClean="0"/>
          </a:p>
          <a:p>
            <a:r>
              <a:rPr lang="en-US" dirty="0" smtClean="0"/>
              <a:t>Ans</a:t>
            </a:r>
            <a:r>
              <a:rPr lang="en-US" dirty="0" smtClean="0"/>
              <a:t>. a. The most important time was when king was digging the beds for the hermit. The hermit was the most important man and the most important business was to help him</a:t>
            </a:r>
            <a:r>
              <a:rPr lang="en-US" dirty="0" smtClean="0"/>
              <a:t>.</a:t>
            </a:r>
          </a:p>
          <a:p>
            <a:r>
              <a:rPr lang="en-US" dirty="0" smtClean="0"/>
              <a:t>b. The most important time was when he was dressing the bearded man’s wound. That man was the most important persons and the service rendered to him was the king’s most important business</a:t>
            </a:r>
            <a:r>
              <a:rPr lang="en-US" dirty="0" smtClean="0"/>
              <a:t>.</a:t>
            </a:r>
          </a:p>
          <a:p>
            <a:r>
              <a:rPr lang="en-US" dirty="0" smtClean="0"/>
              <a:t>c. The most important time is now’ or the present. The most important persons is with when one is at the moment. The most important business is to help that person. The answer I like the best is that present is the most important business is, to do good turn to that person. The answer (like the best is that present is the most important time. It is the only time when we can act. The person we are with a given time is the most important one. We can make lasting friendship with him. Over most important business is do good to that </a:t>
            </a:r>
            <a:r>
              <a:rPr lang="en-US" dirty="0" err="1" smtClean="0"/>
              <a:t>erson</a:t>
            </a:r>
            <a:r>
              <a:rPr lang="en-US" dirty="0" smtClean="0"/>
              <a:t>. These Three pieces of advice are the best</a:t>
            </a:r>
            <a:r>
              <a:rPr lang="en-US" dirty="0" smtClean="0"/>
              <a:t>.</a:t>
            </a:r>
          </a:p>
          <a:p>
            <a:r>
              <a:rPr lang="en-US" dirty="0" smtClean="0"/>
              <a:t>	</a:t>
            </a:r>
            <a:r>
              <a:rPr lang="en-US" dirty="0" smtClean="0"/>
              <a:t>						</a:t>
            </a:r>
            <a:r>
              <a:rPr lang="en-US" sz="2400" dirty="0" smtClean="0"/>
              <a:t> </a:t>
            </a:r>
            <a:r>
              <a:rPr lang="en-US" sz="2400" dirty="0" err="1" smtClean="0"/>
              <a:t>Contd</a:t>
            </a:r>
            <a:r>
              <a:rPr lang="en-US" sz="2400" dirty="0" smtClean="0"/>
              <a:t>…</a:t>
            </a:r>
            <a:endParaRPr lang="en-US" sz="2400"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66800"/>
            <a:ext cx="8305800" cy="3724096"/>
          </a:xfrm>
          <a:prstGeom prst="rect">
            <a:avLst/>
          </a:prstGeom>
        </p:spPr>
        <p:txBody>
          <a:bodyPr wrap="square">
            <a:spAutoFit/>
          </a:bodyPr>
          <a:lstStyle/>
          <a:p>
            <a:r>
              <a:rPr lang="en-US" sz="2400" b="1" dirty="0" smtClean="0">
                <a:hlinkClick r:id="rId2"/>
              </a:rPr>
              <a:t>REFERENCE MATERIALS:</a:t>
            </a:r>
          </a:p>
          <a:p>
            <a:pPr marL="342900" indent="-342900">
              <a:buAutoNum type="arabicPeriod"/>
            </a:pPr>
            <a:r>
              <a:rPr lang="en-US" dirty="0" smtClean="0">
                <a:hlinkClick r:id="rId2"/>
              </a:rPr>
              <a:t>https</a:t>
            </a:r>
            <a:r>
              <a:rPr lang="en-US" dirty="0" smtClean="0">
                <a:hlinkClick r:id="rId2"/>
              </a:rPr>
              <a:t>://prezi.com/ugciyfxqg0_w/the-three-questions-by-leo-tolstoy</a:t>
            </a:r>
            <a:r>
              <a:rPr lang="en-US" dirty="0" smtClean="0">
                <a:hlinkClick r:id="rId2"/>
              </a:rPr>
              <a:t>/</a:t>
            </a:r>
            <a:endParaRPr lang="en-US" dirty="0" smtClean="0"/>
          </a:p>
          <a:p>
            <a:pPr marL="342900" indent="-342900"/>
            <a:endParaRPr lang="en-US" dirty="0" smtClean="0"/>
          </a:p>
          <a:p>
            <a:pPr marL="342900" indent="-342900"/>
            <a:r>
              <a:rPr lang="en-US" dirty="0" smtClean="0">
                <a:hlinkClick r:id="rId3"/>
              </a:rPr>
              <a:t>2.https</a:t>
            </a:r>
            <a:r>
              <a:rPr lang="en-US" dirty="0" smtClean="0">
                <a:hlinkClick r:id="rId3"/>
              </a:rPr>
              <a:t>://edumantra.net/learn-english/chapter-1-three-questions-ncert-solution</a:t>
            </a:r>
            <a:r>
              <a:rPr lang="en-US" dirty="0" smtClean="0">
                <a:hlinkClick r:id="rId3"/>
              </a:rPr>
              <a:t>/</a:t>
            </a:r>
            <a:endParaRPr lang="en-US" dirty="0" smtClean="0"/>
          </a:p>
          <a:p>
            <a:pPr marL="342900" indent="-342900">
              <a:buAutoNum type="arabicPeriod"/>
            </a:pPr>
            <a:endParaRPr lang="en-US" dirty="0" smtClean="0">
              <a:hlinkClick r:id="rId4"/>
            </a:endParaRPr>
          </a:p>
          <a:p>
            <a:pPr marL="342900" indent="-342900"/>
            <a:r>
              <a:rPr lang="en-US" dirty="0" smtClean="0">
                <a:hlinkClick r:id="rId4"/>
              </a:rPr>
              <a:t>3. </a:t>
            </a:r>
            <a:r>
              <a:rPr lang="en-US" dirty="0" smtClean="0">
                <a:hlinkClick r:id="rId4"/>
              </a:rPr>
              <a:t>http</a:t>
            </a:r>
            <a:r>
              <a:rPr lang="en-US" dirty="0" smtClean="0">
                <a:hlinkClick r:id="rId4"/>
              </a:rPr>
              <a:t>://</a:t>
            </a:r>
            <a:r>
              <a:rPr lang="en-US" dirty="0" smtClean="0">
                <a:hlinkClick r:id="rId4"/>
              </a:rPr>
              <a:t>stxaviersworldschool.com/wp-content/uploads/2015/12/class-7-Honey-comb.pdf</a:t>
            </a:r>
            <a:endParaRPr lang="en-US" dirty="0" smtClean="0"/>
          </a:p>
          <a:p>
            <a:pPr marL="342900" indent="-342900"/>
            <a:endParaRPr lang="en-US" dirty="0" smtClean="0"/>
          </a:p>
          <a:p>
            <a:pPr marL="342900" indent="-342900"/>
            <a:endParaRPr lang="en-US" dirty="0" smtClean="0"/>
          </a:p>
          <a:p>
            <a:pPr marL="342900" indent="-342900"/>
            <a:r>
              <a:rPr lang="en-US" dirty="0" smtClean="0"/>
              <a:t>	</a:t>
            </a:r>
            <a:r>
              <a:rPr lang="en-US" dirty="0" smtClean="0"/>
              <a:t>			</a:t>
            </a:r>
            <a:r>
              <a:rPr lang="en-US" sz="3200" b="1" dirty="0" smtClean="0">
                <a:solidFill>
                  <a:srgbClr val="C00000"/>
                </a:solidFill>
              </a:rPr>
              <a:t>THANK YOU!</a:t>
            </a:r>
          </a:p>
          <a:p>
            <a:pPr marL="342900" indent="-342900">
              <a:buAutoNum type="arabicPeriod"/>
            </a:pPr>
            <a:endParaRPr lang="en-US" dirty="0" smtClean="0"/>
          </a:p>
          <a:p>
            <a:pPr marL="342900" indent="-342900"/>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0" y="0"/>
            <a:ext cx="5334000" cy="6863417"/>
          </a:xfrm>
          <a:prstGeom prst="rect">
            <a:avLst/>
          </a:prstGeom>
        </p:spPr>
        <p:txBody>
          <a:bodyPr wrap="square">
            <a:spAutoFit/>
          </a:bodyPr>
          <a:lstStyle/>
          <a:p>
            <a:endParaRPr lang="en-US" sz="2800" b="1" u="sng" dirty="0" smtClean="0">
              <a:solidFill>
                <a:srgbClr val="C00000"/>
              </a:solidFill>
            </a:endParaRPr>
          </a:p>
          <a:p>
            <a:r>
              <a:rPr lang="en-US" sz="2800" b="1" u="sng" dirty="0" smtClean="0">
                <a:solidFill>
                  <a:srgbClr val="C00000"/>
                </a:solidFill>
              </a:rPr>
              <a:t>ABOUT THE AUTHOR</a:t>
            </a:r>
          </a:p>
          <a:p>
            <a:r>
              <a:rPr lang="en-US" sz="2400" dirty="0" smtClean="0"/>
              <a:t>* On </a:t>
            </a:r>
            <a:r>
              <a:rPr lang="en-US" sz="2400" dirty="0" smtClean="0"/>
              <a:t>September 9, 1828, Count Lev</a:t>
            </a:r>
          </a:p>
          <a:p>
            <a:r>
              <a:rPr lang="en-US" sz="2400" dirty="0" smtClean="0"/>
              <a:t>Nikolayevich </a:t>
            </a:r>
            <a:r>
              <a:rPr lang="en-US" sz="2400" dirty="0" smtClean="0"/>
              <a:t>Tolstoy was </a:t>
            </a:r>
            <a:r>
              <a:rPr lang="en-US" sz="2400" dirty="0" smtClean="0"/>
              <a:t>born in Tula Province</a:t>
            </a:r>
            <a:r>
              <a:rPr lang="en-US" sz="2400" dirty="0" smtClean="0"/>
              <a:t>, Russia</a:t>
            </a:r>
            <a:r>
              <a:rPr lang="en-US" sz="2400" dirty="0" smtClean="0"/>
              <a:t>. </a:t>
            </a:r>
            <a:endParaRPr lang="en-US" sz="2400" dirty="0" smtClean="0"/>
          </a:p>
          <a:p>
            <a:r>
              <a:rPr lang="en-US" sz="2400" dirty="0" smtClean="0"/>
              <a:t>*Russian novelist </a:t>
            </a:r>
            <a:r>
              <a:rPr lang="en-US" sz="2400" dirty="0" smtClean="0"/>
              <a:t>regarded </a:t>
            </a:r>
            <a:r>
              <a:rPr lang="en-US" sz="2400" dirty="0" smtClean="0"/>
              <a:t>as one </a:t>
            </a:r>
            <a:r>
              <a:rPr lang="en-US" sz="2400" dirty="0" smtClean="0"/>
              <a:t>of the greatest </a:t>
            </a:r>
            <a:r>
              <a:rPr lang="en-US" sz="2400" dirty="0" smtClean="0"/>
              <a:t>of all </a:t>
            </a:r>
            <a:r>
              <a:rPr lang="en-US" sz="2400" dirty="0" smtClean="0"/>
              <a:t>time</a:t>
            </a:r>
            <a:r>
              <a:rPr lang="en-US" sz="2400" dirty="0" smtClean="0"/>
              <a:t>.</a:t>
            </a:r>
          </a:p>
          <a:p>
            <a:r>
              <a:rPr lang="en-US" sz="2400" dirty="0" smtClean="0"/>
              <a:t>*</a:t>
            </a:r>
            <a:r>
              <a:rPr lang="en-US" sz="2400" dirty="0" smtClean="0"/>
              <a:t>He is known as a great realistic writer of </a:t>
            </a:r>
            <a:r>
              <a:rPr lang="en-US" sz="2400" dirty="0" smtClean="0"/>
              <a:t>world literature.</a:t>
            </a:r>
            <a:r>
              <a:rPr lang="en-US" sz="2400" dirty="0" smtClean="0"/>
              <a:t> In 1901, when the first </a:t>
            </a:r>
            <a:r>
              <a:rPr lang="en-US" sz="2400" b="1" dirty="0" smtClean="0"/>
              <a:t>Nobel Prize</a:t>
            </a:r>
            <a:r>
              <a:rPr lang="en-US" sz="2400" dirty="0" smtClean="0"/>
              <a:t> for Literature was awarded, </a:t>
            </a:r>
            <a:r>
              <a:rPr lang="en-US" sz="2400" b="1" dirty="0" smtClean="0"/>
              <a:t>Tolstoy</a:t>
            </a:r>
            <a:r>
              <a:rPr lang="en-US" sz="2400" dirty="0" smtClean="0"/>
              <a:t> was already a living legend — figures of his standing were very few and even further between.</a:t>
            </a:r>
          </a:p>
          <a:p>
            <a:r>
              <a:rPr lang="en-US" sz="2400" dirty="0" smtClean="0"/>
              <a:t>*In </a:t>
            </a:r>
            <a:r>
              <a:rPr lang="en-US" sz="2400" dirty="0" smtClean="0"/>
              <a:t>the 1860s, he wrote his first great novel, </a:t>
            </a:r>
            <a:r>
              <a:rPr lang="en-US" sz="2400" i="1" dirty="0" smtClean="0"/>
              <a:t>War and Peace. </a:t>
            </a:r>
            <a:endParaRPr lang="en-US" sz="2400" i="1" dirty="0" smtClean="0"/>
          </a:p>
          <a:p>
            <a:r>
              <a:rPr lang="en-US" sz="2400" i="1" dirty="0" smtClean="0"/>
              <a:t>*</a:t>
            </a:r>
            <a:r>
              <a:rPr lang="en-US" sz="2400" dirty="0" smtClean="0"/>
              <a:t> Other famous </a:t>
            </a:r>
            <a:r>
              <a:rPr lang="en-US" sz="2400" dirty="0" smtClean="0"/>
              <a:t>works </a:t>
            </a:r>
            <a:r>
              <a:rPr lang="en-US" sz="2400" dirty="0" smtClean="0"/>
              <a:t>: </a:t>
            </a:r>
            <a:r>
              <a:rPr lang="en-US" sz="2400" dirty="0" smtClean="0"/>
              <a:t>War and Peace, </a:t>
            </a:r>
            <a:r>
              <a:rPr lang="en-US" sz="2400" dirty="0" smtClean="0"/>
              <a:t>Anna Karenina</a:t>
            </a:r>
            <a:r>
              <a:rPr lang="en-US" sz="2400" dirty="0" smtClean="0"/>
              <a:t>, A </a:t>
            </a:r>
            <a:r>
              <a:rPr lang="en-US" sz="2400" dirty="0" smtClean="0"/>
              <a:t>Confession, Resurrection.</a:t>
            </a:r>
            <a:endParaRPr lang="en-US" sz="2400" dirty="0"/>
          </a:p>
        </p:txBody>
      </p:sp>
      <p:pic>
        <p:nvPicPr>
          <p:cNvPr id="1027" name="Picture 3"/>
          <p:cNvPicPr>
            <a:picLocks noChangeAspect="1" noChangeArrowheads="1"/>
          </p:cNvPicPr>
          <p:nvPr/>
        </p:nvPicPr>
        <p:blipFill>
          <a:blip r:embed="rId2"/>
          <a:srcRect/>
          <a:stretch>
            <a:fillRect/>
          </a:stretch>
        </p:blipFill>
        <p:spPr bwMode="auto">
          <a:xfrm>
            <a:off x="0" y="381000"/>
            <a:ext cx="3733800" cy="3829050"/>
          </a:xfrm>
          <a:prstGeom prst="rect">
            <a:avLst/>
          </a:prstGeom>
          <a:noFill/>
          <a:ln w="9525">
            <a:noFill/>
            <a:miter lim="800000"/>
            <a:headEnd/>
            <a:tailEnd/>
          </a:ln>
          <a:effectLst/>
        </p:spPr>
      </p:pic>
      <p:sp>
        <p:nvSpPr>
          <p:cNvPr id="5" name="Rectangle 4"/>
          <p:cNvSpPr/>
          <p:nvPr/>
        </p:nvSpPr>
        <p:spPr>
          <a:xfrm>
            <a:off x="228600" y="4267200"/>
            <a:ext cx="3581400" cy="461665"/>
          </a:xfrm>
          <a:prstGeom prst="rect">
            <a:avLst/>
          </a:prstGeom>
        </p:spPr>
        <p:txBody>
          <a:bodyPr wrap="square">
            <a:spAutoFit/>
          </a:bodyPr>
          <a:lstStyle/>
          <a:p>
            <a:r>
              <a:rPr lang="en-US" sz="2400" b="1" i="1" dirty="0" smtClean="0"/>
              <a:t>LEO </a:t>
            </a:r>
            <a:r>
              <a:rPr lang="en-US" sz="2400" b="1" i="1" dirty="0" smtClean="0"/>
              <a:t>TOLSTOY (1828-1910</a:t>
            </a:r>
            <a:r>
              <a:rPr lang="en-US" sz="2400" b="1" i="1"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1" y="457200"/>
            <a:ext cx="8305800" cy="6370975"/>
          </a:xfrm>
          <a:prstGeom prst="rect">
            <a:avLst/>
          </a:prstGeom>
        </p:spPr>
        <p:txBody>
          <a:bodyPr wrap="square">
            <a:spAutoFit/>
          </a:bodyPr>
          <a:lstStyle/>
          <a:p>
            <a:r>
              <a:rPr lang="en-US" sz="2800" b="1" u="sng" dirty="0" smtClean="0">
                <a:solidFill>
                  <a:srgbClr val="C00000"/>
                </a:solidFill>
              </a:rPr>
              <a:t>THEME</a:t>
            </a:r>
          </a:p>
          <a:p>
            <a:endParaRPr lang="en-US" sz="1200" b="1" u="sng" dirty="0" smtClean="0">
              <a:solidFill>
                <a:srgbClr val="C00000"/>
              </a:solidFill>
            </a:endParaRPr>
          </a:p>
          <a:p>
            <a:r>
              <a:rPr lang="en-US" sz="2400" dirty="0" smtClean="0"/>
              <a:t>*Always do Good to everyone as the man has been sent for it.</a:t>
            </a:r>
          </a:p>
          <a:p>
            <a:endParaRPr lang="en-US" sz="1200" dirty="0" smtClean="0"/>
          </a:p>
          <a:p>
            <a:r>
              <a:rPr lang="en-US" sz="2400" dirty="0" smtClean="0"/>
              <a:t>*You can’t predict what’s next. So live in Present (‘NOW’).</a:t>
            </a:r>
          </a:p>
          <a:p>
            <a:endParaRPr lang="en-US" sz="1200" dirty="0" smtClean="0"/>
          </a:p>
          <a:p>
            <a:r>
              <a:rPr lang="en-US" sz="2400" dirty="0" smtClean="0"/>
              <a:t>*Always pay attention to the people you are with now as you may not see them again.</a:t>
            </a:r>
          </a:p>
          <a:p>
            <a:endParaRPr lang="en-US" sz="2400" dirty="0" smtClean="0"/>
          </a:p>
          <a:p>
            <a:r>
              <a:rPr lang="en-US" sz="2400" b="1" u="sng" dirty="0" smtClean="0">
                <a:solidFill>
                  <a:srgbClr val="C00000"/>
                </a:solidFill>
              </a:rPr>
              <a:t>CHARACTERS &amp; POV</a:t>
            </a:r>
            <a:endParaRPr lang="en-US" sz="2400" dirty="0" smtClean="0">
              <a:solidFill>
                <a:srgbClr val="C00000"/>
              </a:solidFill>
            </a:endParaRPr>
          </a:p>
          <a:p>
            <a:endParaRPr lang="en-US" sz="1200" b="1" u="sng" dirty="0" smtClean="0">
              <a:solidFill>
                <a:srgbClr val="C00000"/>
              </a:solidFill>
            </a:endParaRPr>
          </a:p>
          <a:p>
            <a:r>
              <a:rPr lang="en-US" sz="2400" dirty="0" smtClean="0"/>
              <a:t>Dynamic: The King as he changed to always do good.</a:t>
            </a:r>
          </a:p>
          <a:p>
            <a:r>
              <a:rPr lang="en-US" sz="2400" dirty="0" smtClean="0"/>
              <a:t>Static: The Hermit</a:t>
            </a:r>
          </a:p>
          <a:p>
            <a:r>
              <a:rPr lang="en-US" sz="2400" dirty="0" smtClean="0"/>
              <a:t>Protagonist: The King as he is most easily related to.</a:t>
            </a:r>
          </a:p>
          <a:p>
            <a:r>
              <a:rPr lang="en-US" sz="2400" dirty="0" smtClean="0"/>
              <a:t>Antagonist: The King’s enemy as he tried to stop the king.</a:t>
            </a:r>
          </a:p>
          <a:p>
            <a:r>
              <a:rPr lang="en-US" sz="2400" dirty="0" smtClean="0"/>
              <a:t>POV: Third Person limited.</a:t>
            </a:r>
          </a:p>
          <a:p>
            <a:r>
              <a:rPr lang="en-US" sz="2400" dirty="0" smtClean="0"/>
              <a:t>Narrator: Third Person limited.</a:t>
            </a:r>
          </a:p>
          <a:p>
            <a:endParaRPr lang="en-US" sz="2400" dirty="0" smtClean="0"/>
          </a:p>
          <a:p>
            <a:endParaRPr lang="en-US" sz="2000" b="1" u="sng" dirty="0" smtClean="0">
              <a:solidFill>
                <a:srgbClr val="C00000"/>
              </a:solidFill>
            </a:endParaRPr>
          </a:p>
        </p:txBody>
      </p:sp>
      <p:sp>
        <p:nvSpPr>
          <p:cNvPr id="3" name="Rectangle 2"/>
          <p:cNvSpPr/>
          <p:nvPr/>
        </p:nvSpPr>
        <p:spPr>
          <a:xfrm>
            <a:off x="990600" y="1295400"/>
            <a:ext cx="5105400" cy="646331"/>
          </a:xfrm>
          <a:prstGeom prst="rect">
            <a:avLst/>
          </a:prstGeom>
        </p:spPr>
        <p:txBody>
          <a:bodyPr wrap="square">
            <a:spAutoFit/>
          </a:bodyPr>
          <a:lstStyle/>
          <a:p>
            <a:endParaRPr lang="en-US" dirty="0" smtClean="0">
              <a:solidFill>
                <a:srgbClr val="C00000"/>
              </a:solidFill>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609600"/>
            <a:ext cx="8077200" cy="6001643"/>
          </a:xfrm>
          <a:prstGeom prst="rect">
            <a:avLst/>
          </a:prstGeom>
        </p:spPr>
        <p:txBody>
          <a:bodyPr wrap="square">
            <a:spAutoFit/>
          </a:bodyPr>
          <a:lstStyle/>
          <a:p>
            <a:r>
              <a:rPr lang="en-US" sz="2400" b="1" u="sng" dirty="0" smtClean="0">
                <a:solidFill>
                  <a:srgbClr val="C00000"/>
                </a:solidFill>
              </a:rPr>
              <a:t>IMPORTANT WORDS &amp; MEANINGS</a:t>
            </a:r>
            <a:endParaRPr lang="en-US" sz="2400" dirty="0" smtClean="0">
              <a:solidFill>
                <a:srgbClr val="C00000"/>
              </a:solidFill>
            </a:endParaRPr>
          </a:p>
          <a:p>
            <a:r>
              <a:rPr lang="en-US" sz="2400" dirty="0" smtClean="0"/>
              <a:t>WORD </a:t>
            </a:r>
            <a:r>
              <a:rPr lang="en-US" sz="2400" dirty="0" smtClean="0"/>
              <a:t>				MEANING</a:t>
            </a:r>
          </a:p>
          <a:p>
            <a:pPr marL="457200" indent="-457200">
              <a:buAutoNum type="arabicPeriod"/>
            </a:pPr>
            <a:r>
              <a:rPr lang="en-US" sz="2400" dirty="0" smtClean="0"/>
              <a:t>Certain 			Some </a:t>
            </a:r>
          </a:p>
          <a:p>
            <a:pPr marL="457200" indent="-457200">
              <a:buAutoNum type="arabicPeriod"/>
            </a:pPr>
            <a:r>
              <a:rPr lang="en-US" sz="2400" dirty="0" smtClean="0"/>
              <a:t>Listen to </a:t>
            </a:r>
            <a:r>
              <a:rPr lang="en-US" sz="2400" dirty="0" smtClean="0"/>
              <a:t>			Consult</a:t>
            </a:r>
            <a:r>
              <a:rPr lang="en-US" sz="2400" dirty="0" smtClean="0"/>
              <a:t>, take the advice of </a:t>
            </a:r>
            <a:endParaRPr lang="en-US" sz="2400" dirty="0" smtClean="0"/>
          </a:p>
          <a:p>
            <a:pPr marL="457200" indent="-457200">
              <a:buAutoNum type="arabicPeriod"/>
            </a:pPr>
            <a:r>
              <a:rPr lang="en-US" sz="2400" dirty="0" smtClean="0"/>
              <a:t>Strictly 			Firmly</a:t>
            </a:r>
            <a:r>
              <a:rPr lang="en-US" sz="2400" dirty="0" smtClean="0"/>
              <a:t>, rigidly </a:t>
            </a:r>
            <a:endParaRPr lang="en-US" sz="2400" dirty="0" smtClean="0"/>
          </a:p>
          <a:p>
            <a:pPr marL="457200" indent="-457200">
              <a:buAutoNum type="arabicPeriod"/>
            </a:pPr>
            <a:r>
              <a:rPr lang="en-US" sz="2400" dirty="0" smtClean="0"/>
              <a:t>In advance 		Before </a:t>
            </a:r>
            <a:r>
              <a:rPr lang="en-US" sz="2400" dirty="0" smtClean="0"/>
              <a:t>hand </a:t>
            </a:r>
            <a:endParaRPr lang="en-US" sz="2400" dirty="0" smtClean="0"/>
          </a:p>
          <a:p>
            <a:pPr marL="457200" indent="-457200">
              <a:buAutoNum type="arabicPeriod"/>
            </a:pPr>
            <a:r>
              <a:rPr lang="en-US" sz="2400" dirty="0" smtClean="0"/>
              <a:t>Avoid			Keep </a:t>
            </a:r>
            <a:r>
              <a:rPr lang="en-US" sz="2400" dirty="0" smtClean="0"/>
              <a:t>away from </a:t>
            </a:r>
            <a:endParaRPr lang="en-US" sz="2400" dirty="0" smtClean="0"/>
          </a:p>
          <a:p>
            <a:pPr marL="457200" indent="-457200">
              <a:buAutoNum type="arabicPeriod"/>
            </a:pPr>
            <a:r>
              <a:rPr lang="en-US" sz="2400" dirty="0" smtClean="0"/>
              <a:t>Council 			A </a:t>
            </a:r>
            <a:r>
              <a:rPr lang="en-US" sz="2400" dirty="0" smtClean="0"/>
              <a:t>body of advises </a:t>
            </a:r>
            <a:endParaRPr lang="en-US" sz="2400" dirty="0" smtClean="0"/>
          </a:p>
          <a:p>
            <a:pPr marL="457200" indent="-457200">
              <a:buAutoNum type="arabicPeriod"/>
            </a:pPr>
            <a:r>
              <a:rPr lang="en-US" sz="2400" dirty="0" smtClean="0"/>
              <a:t>Urgent 			Needing </a:t>
            </a:r>
            <a:r>
              <a:rPr lang="en-US" sz="2400" dirty="0" smtClean="0"/>
              <a:t>quick action </a:t>
            </a:r>
            <a:endParaRPr lang="en-US" sz="2400" dirty="0" smtClean="0"/>
          </a:p>
          <a:p>
            <a:pPr marL="457200" indent="-457200">
              <a:buAutoNum type="arabicPeriod"/>
            </a:pPr>
            <a:r>
              <a:rPr lang="en-US" sz="2400" dirty="0" smtClean="0"/>
              <a:t>Hermit 			Ascetic</a:t>
            </a:r>
          </a:p>
          <a:p>
            <a:pPr marL="457200" indent="-457200">
              <a:buAutoNum type="arabicPeriod"/>
            </a:pPr>
            <a:r>
              <a:rPr lang="en-US" sz="2400" dirty="0" smtClean="0"/>
              <a:t>Body </a:t>
            </a:r>
            <a:r>
              <a:rPr lang="en-US" sz="2400" dirty="0" smtClean="0"/>
              <a:t>guard </a:t>
            </a:r>
            <a:r>
              <a:rPr lang="en-US" sz="2400" dirty="0" smtClean="0"/>
              <a:t>		Security </a:t>
            </a:r>
            <a:r>
              <a:rPr lang="en-US" sz="2400" dirty="0" smtClean="0"/>
              <a:t>man </a:t>
            </a:r>
            <a:endParaRPr lang="en-US" sz="2400" dirty="0" smtClean="0"/>
          </a:p>
          <a:p>
            <a:pPr marL="457200" indent="-457200">
              <a:buAutoNum type="arabicPeriod"/>
            </a:pPr>
            <a:r>
              <a:rPr lang="en-US" sz="2400" dirty="0" smtClean="0"/>
              <a:t>Greeted 			Met </a:t>
            </a:r>
          </a:p>
          <a:p>
            <a:pPr marL="457200" indent="-457200">
              <a:buAutoNum type="arabicPeriod"/>
            </a:pPr>
            <a:r>
              <a:rPr lang="en-US" sz="2400" dirty="0" smtClean="0"/>
              <a:t>Affairs 			Matters </a:t>
            </a:r>
          </a:p>
          <a:p>
            <a:pPr marL="457200" indent="-457200">
              <a:buAutoNum type="arabicPeriod"/>
            </a:pPr>
            <a:r>
              <a:rPr lang="en-US" sz="2400" dirty="0" smtClean="0"/>
              <a:t>Spade 		              Implement </a:t>
            </a:r>
            <a:r>
              <a:rPr lang="en-US" sz="2400" dirty="0" smtClean="0"/>
              <a:t>to dig the earth </a:t>
            </a:r>
            <a:r>
              <a:rPr lang="en-US" sz="2400" dirty="0" smtClean="0"/>
              <a:t>with</a:t>
            </a:r>
          </a:p>
          <a:p>
            <a:pPr marL="457200" indent="-457200">
              <a:buAutoNum type="arabicPeriod"/>
            </a:pPr>
            <a:r>
              <a:rPr lang="en-US" sz="2400" dirty="0" smtClean="0"/>
              <a:t>Stretching </a:t>
            </a:r>
            <a:r>
              <a:rPr lang="en-US" sz="2400" dirty="0" smtClean="0"/>
              <a:t>out </a:t>
            </a:r>
            <a:r>
              <a:rPr lang="en-US" sz="2400" dirty="0" smtClean="0"/>
              <a:t>		Putting </a:t>
            </a:r>
            <a:r>
              <a:rPr lang="en-US" sz="2400" dirty="0" smtClean="0"/>
              <a:t>out </a:t>
            </a:r>
          </a:p>
          <a:p>
            <a:pPr marL="457200" indent="-457200">
              <a:buAutoNum type="arabicPeriod"/>
            </a:pPr>
            <a:r>
              <a:rPr lang="en-US" sz="2400" dirty="0" smtClean="0"/>
              <a:t> </a:t>
            </a:r>
            <a:r>
              <a:rPr lang="en-US" sz="2400" dirty="0" smtClean="0"/>
              <a:t>Struck </a:t>
            </a:r>
            <a:r>
              <a:rPr lang="en-US" sz="2400" dirty="0" smtClean="0"/>
              <a:t>			Fixed  </a:t>
            </a:r>
            <a:endParaRPr lang="en-US" sz="2400" dirty="0" smtClean="0">
              <a:solidFill>
                <a:srgbClr val="C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7924800" cy="6001643"/>
          </a:xfrm>
          <a:prstGeom prst="rect">
            <a:avLst/>
          </a:prstGeom>
        </p:spPr>
        <p:txBody>
          <a:bodyPr wrap="square">
            <a:spAutoFit/>
          </a:bodyPr>
          <a:lstStyle/>
          <a:p>
            <a:r>
              <a:rPr lang="en-US" sz="2400" b="1" u="sng" dirty="0" smtClean="0">
                <a:solidFill>
                  <a:srgbClr val="C00000"/>
                </a:solidFill>
              </a:rPr>
              <a:t>SUMMARY</a:t>
            </a:r>
          </a:p>
          <a:p>
            <a:endParaRPr lang="en-US" sz="1200" b="1" u="sng" dirty="0" smtClean="0">
              <a:solidFill>
                <a:srgbClr val="C00000"/>
              </a:solidFill>
            </a:endParaRPr>
          </a:p>
          <a:p>
            <a:pPr algn="just"/>
            <a:r>
              <a:rPr lang="en-US" sz="2000" dirty="0" smtClean="0"/>
              <a:t>*A </a:t>
            </a:r>
            <a:r>
              <a:rPr lang="en-US" sz="2000" dirty="0" smtClean="0"/>
              <a:t>king once thought that he would never fail if </a:t>
            </a:r>
            <a:r>
              <a:rPr lang="en-US" sz="2000" dirty="0" smtClean="0"/>
              <a:t>he knew </a:t>
            </a:r>
            <a:r>
              <a:rPr lang="en-US" sz="2000" dirty="0" smtClean="0"/>
              <a:t>three things. One, what the right time was </a:t>
            </a:r>
            <a:r>
              <a:rPr lang="en-US" sz="2000" dirty="0" smtClean="0"/>
              <a:t>to begin </a:t>
            </a:r>
            <a:r>
              <a:rPr lang="en-US" sz="2000" dirty="0" smtClean="0"/>
              <a:t>something. Two, which people he should </a:t>
            </a:r>
            <a:r>
              <a:rPr lang="en-US" sz="2000" dirty="0" smtClean="0"/>
              <a:t>take advice </a:t>
            </a:r>
            <a:r>
              <a:rPr lang="en-US" sz="2000" dirty="0" smtClean="0"/>
              <a:t>from. Three, how to decide what the </a:t>
            </a:r>
            <a:r>
              <a:rPr lang="en-US" sz="2000" dirty="0" smtClean="0"/>
              <a:t>most important </a:t>
            </a:r>
            <a:r>
              <a:rPr lang="en-US" sz="2000" dirty="0" smtClean="0"/>
              <a:t>thing to do was</a:t>
            </a:r>
            <a:r>
              <a:rPr lang="en-US" sz="2000" dirty="0" smtClean="0"/>
              <a:t>.</a:t>
            </a:r>
          </a:p>
          <a:p>
            <a:pPr algn="just"/>
            <a:r>
              <a:rPr lang="en-US" sz="2000" dirty="0" smtClean="0"/>
              <a:t>*</a:t>
            </a:r>
            <a:r>
              <a:rPr lang="en-US" sz="2000" dirty="0" smtClean="0"/>
              <a:t> He </a:t>
            </a:r>
            <a:r>
              <a:rPr lang="en-US" sz="2000" dirty="0" smtClean="0"/>
              <a:t>sent messengers throughout his kingdom. </a:t>
            </a:r>
            <a:r>
              <a:rPr lang="en-US" sz="2000" dirty="0" smtClean="0"/>
              <a:t>He promised </a:t>
            </a:r>
            <a:r>
              <a:rPr lang="en-US" sz="2000" dirty="0" smtClean="0"/>
              <a:t>to give a reward of a large sum to </a:t>
            </a:r>
            <a:r>
              <a:rPr lang="en-US" sz="2000" dirty="0" smtClean="0"/>
              <a:t>the person </a:t>
            </a:r>
            <a:r>
              <a:rPr lang="en-US" sz="2000" dirty="0" smtClean="0"/>
              <a:t>who answered his three questions</a:t>
            </a:r>
            <a:r>
              <a:rPr lang="en-US" sz="2000" dirty="0" smtClean="0"/>
              <a:t>. </a:t>
            </a:r>
          </a:p>
          <a:p>
            <a:pPr algn="just"/>
            <a:r>
              <a:rPr lang="en-US" sz="2000" dirty="0" smtClean="0"/>
              <a:t>*Many </a:t>
            </a:r>
            <a:r>
              <a:rPr lang="en-US" sz="2000" dirty="0" smtClean="0"/>
              <a:t>wise men tried their luck. They gave </a:t>
            </a:r>
            <a:r>
              <a:rPr lang="en-US" sz="2000" dirty="0" smtClean="0"/>
              <a:t>a number </a:t>
            </a:r>
            <a:r>
              <a:rPr lang="en-US" sz="2000" dirty="0" smtClean="0"/>
              <a:t>of answers. One said that the king </a:t>
            </a:r>
            <a:r>
              <a:rPr lang="en-US" sz="2000" dirty="0" smtClean="0"/>
              <a:t>should go </a:t>
            </a:r>
            <a:r>
              <a:rPr lang="en-US" sz="2000" dirty="0" smtClean="0"/>
              <a:t>by a timetable. Another said that the </a:t>
            </a:r>
            <a:r>
              <a:rPr lang="en-US" sz="2000" dirty="0" smtClean="0"/>
              <a:t>king should </a:t>
            </a:r>
            <a:r>
              <a:rPr lang="en-US" sz="2000" dirty="0" smtClean="0"/>
              <a:t>do whatever seemed him necessary at </a:t>
            </a:r>
            <a:r>
              <a:rPr lang="en-US" sz="2000" dirty="0" smtClean="0"/>
              <a:t>the moment</a:t>
            </a:r>
            <a:r>
              <a:rPr lang="en-US" sz="2000" dirty="0" smtClean="0"/>
              <a:t>. The third suggested that the king </a:t>
            </a:r>
            <a:r>
              <a:rPr lang="en-US" sz="2000" dirty="0" smtClean="0"/>
              <a:t>should consult </a:t>
            </a:r>
            <a:r>
              <a:rPr lang="en-US" sz="2000" dirty="0" smtClean="0"/>
              <a:t>wise men or magicians.</a:t>
            </a:r>
          </a:p>
          <a:p>
            <a:pPr algn="just"/>
            <a:r>
              <a:rPr lang="en-US" sz="2000" dirty="0" smtClean="0"/>
              <a:t>*Answering </a:t>
            </a:r>
            <a:r>
              <a:rPr lang="en-US" sz="2000" dirty="0" smtClean="0"/>
              <a:t>the second question, they gave </a:t>
            </a:r>
            <a:r>
              <a:rPr lang="en-US" sz="2000" dirty="0" smtClean="0"/>
              <a:t>top importance </a:t>
            </a:r>
            <a:r>
              <a:rPr lang="en-US" sz="2000" dirty="0" smtClean="0"/>
              <a:t>to his </a:t>
            </a:r>
            <a:r>
              <a:rPr lang="en-US" sz="2000" dirty="0" err="1" smtClean="0"/>
              <a:t>councillors</a:t>
            </a:r>
            <a:r>
              <a:rPr lang="en-US" sz="2000" dirty="0" smtClean="0"/>
              <a:t>, or </a:t>
            </a:r>
            <a:r>
              <a:rPr lang="en-US" sz="2000" dirty="0" smtClean="0"/>
              <a:t>to priests </a:t>
            </a:r>
            <a:r>
              <a:rPr lang="en-US" sz="2000" dirty="0" smtClean="0"/>
              <a:t>or </a:t>
            </a:r>
            <a:r>
              <a:rPr lang="en-US" sz="2000" dirty="0" smtClean="0"/>
              <a:t>to doctors </a:t>
            </a:r>
            <a:r>
              <a:rPr lang="en-US" sz="2000" dirty="0" smtClean="0"/>
              <a:t>or to soldiers</a:t>
            </a:r>
            <a:r>
              <a:rPr lang="en-US" sz="2000" dirty="0" smtClean="0"/>
              <a:t>.</a:t>
            </a:r>
          </a:p>
          <a:p>
            <a:pPr algn="just"/>
            <a:r>
              <a:rPr lang="en-US" sz="2000" dirty="0" smtClean="0"/>
              <a:t>*</a:t>
            </a:r>
            <a:r>
              <a:rPr lang="en-US" sz="2000" dirty="0" smtClean="0"/>
              <a:t>In reply to the third question, the wise men </a:t>
            </a:r>
            <a:r>
              <a:rPr lang="en-US" sz="2000" dirty="0" smtClean="0"/>
              <a:t>gave importance </a:t>
            </a:r>
            <a:r>
              <a:rPr lang="en-US" sz="2000" dirty="0" smtClean="0"/>
              <a:t>to science or fighting or religious worship</a:t>
            </a:r>
            <a:r>
              <a:rPr lang="en-US" sz="2000" dirty="0" smtClean="0"/>
              <a:t>.</a:t>
            </a:r>
          </a:p>
          <a:p>
            <a:pPr algn="just"/>
            <a:endParaRPr lang="en-US" sz="2000" dirty="0" smtClean="0"/>
          </a:p>
          <a:p>
            <a:pPr algn="just"/>
            <a:r>
              <a:rPr lang="en-US" sz="2000" dirty="0" smtClean="0"/>
              <a:t>							</a:t>
            </a:r>
            <a:r>
              <a:rPr lang="en-US" sz="2400" b="1" dirty="0" err="1" smtClean="0"/>
              <a:t>contd</a:t>
            </a:r>
            <a:r>
              <a:rPr lang="en-US" sz="2400" b="1" dirty="0" smtClean="0"/>
              <a:t>…</a:t>
            </a:r>
          </a:p>
          <a:p>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57200"/>
            <a:ext cx="7620000" cy="6063198"/>
          </a:xfrm>
          <a:prstGeom prst="rect">
            <a:avLst/>
          </a:prstGeom>
        </p:spPr>
        <p:txBody>
          <a:bodyPr wrap="square">
            <a:spAutoFit/>
          </a:bodyPr>
          <a:lstStyle/>
          <a:p>
            <a:r>
              <a:rPr lang="en-US" sz="2400" b="1" u="sng" dirty="0" smtClean="0">
                <a:solidFill>
                  <a:srgbClr val="C00000"/>
                </a:solidFill>
              </a:rPr>
              <a:t>SUMMARY</a:t>
            </a:r>
            <a:endParaRPr lang="en-US" sz="2400" dirty="0" smtClean="0"/>
          </a:p>
          <a:p>
            <a:pPr algn="just"/>
            <a:r>
              <a:rPr lang="en-US" sz="2000" dirty="0" smtClean="0"/>
              <a:t>*The </a:t>
            </a:r>
            <a:r>
              <a:rPr lang="en-US" sz="2000" dirty="0" smtClean="0"/>
              <a:t>king was not satisfied. He went to a hermit in </a:t>
            </a:r>
            <a:r>
              <a:rPr lang="en-US" sz="2000" dirty="0" smtClean="0"/>
              <a:t>the jungle </a:t>
            </a:r>
            <a:r>
              <a:rPr lang="en-US" sz="2000" dirty="0" smtClean="0"/>
              <a:t>alone. There he saw the old and weak </a:t>
            </a:r>
            <a:r>
              <a:rPr lang="en-US" sz="2000" dirty="0" smtClean="0"/>
              <a:t>hermit digging </a:t>
            </a:r>
            <a:r>
              <a:rPr lang="en-US" sz="2000" dirty="0" smtClean="0"/>
              <a:t>the ground. </a:t>
            </a:r>
            <a:endParaRPr lang="en-US" sz="2000" dirty="0" smtClean="0"/>
          </a:p>
          <a:p>
            <a:pPr algn="just"/>
            <a:r>
              <a:rPr lang="en-US" sz="2000" dirty="0" smtClean="0"/>
              <a:t>*The </a:t>
            </a:r>
            <a:r>
              <a:rPr lang="en-US" sz="2000" dirty="0" smtClean="0"/>
              <a:t>king asked his questions but </a:t>
            </a:r>
            <a:r>
              <a:rPr lang="en-US" sz="2000" dirty="0" smtClean="0"/>
              <a:t>got no </a:t>
            </a:r>
            <a:r>
              <a:rPr lang="en-US" sz="2000" dirty="0" smtClean="0"/>
              <a:t>answer. Then he took the spade from the hermit </a:t>
            </a:r>
            <a:r>
              <a:rPr lang="en-US" sz="2000" dirty="0" smtClean="0"/>
              <a:t>and began </a:t>
            </a:r>
            <a:r>
              <a:rPr lang="en-US" sz="2000" dirty="0" smtClean="0"/>
              <a:t>to work in his place. Several hours passed. It </a:t>
            </a:r>
            <a:r>
              <a:rPr lang="en-US" sz="2000" dirty="0" smtClean="0"/>
              <a:t>was evening, so </a:t>
            </a:r>
            <a:r>
              <a:rPr lang="en-US" sz="2000" dirty="0" smtClean="0"/>
              <a:t>the king stopped digging the beds. The </a:t>
            </a:r>
            <a:r>
              <a:rPr lang="en-US" sz="2000" dirty="0" smtClean="0"/>
              <a:t>king was </a:t>
            </a:r>
            <a:r>
              <a:rPr lang="en-US" sz="2000" dirty="0" smtClean="0"/>
              <a:t>ready to take leave from the hermit. Just then </a:t>
            </a:r>
            <a:r>
              <a:rPr lang="en-US" sz="2000" dirty="0" smtClean="0"/>
              <a:t>the hermit </a:t>
            </a:r>
            <a:r>
              <a:rPr lang="en-US" sz="2000" dirty="0" smtClean="0"/>
              <a:t>told that someone was running towards them</a:t>
            </a:r>
            <a:r>
              <a:rPr lang="en-US" sz="2000" dirty="0" smtClean="0"/>
              <a:t>.</a:t>
            </a:r>
          </a:p>
          <a:p>
            <a:pPr algn="just"/>
            <a:r>
              <a:rPr lang="en-US" sz="2000" dirty="0" smtClean="0"/>
              <a:t>*The </a:t>
            </a:r>
            <a:r>
              <a:rPr lang="en-US" sz="2000" dirty="0" smtClean="0"/>
              <a:t>king saw a bearded man running towards </a:t>
            </a:r>
            <a:r>
              <a:rPr lang="en-US" sz="2000" dirty="0" smtClean="0"/>
              <a:t>them. His </a:t>
            </a:r>
            <a:r>
              <a:rPr lang="en-US" sz="2000" dirty="0" smtClean="0"/>
              <a:t>hands were pressed against his stomach </a:t>
            </a:r>
            <a:r>
              <a:rPr lang="en-US" sz="2000" dirty="0" smtClean="0"/>
              <a:t>from which </a:t>
            </a:r>
            <a:r>
              <a:rPr lang="en-US" sz="2000" dirty="0" smtClean="0"/>
              <a:t>blood was oozing. As </a:t>
            </a:r>
            <a:r>
              <a:rPr lang="en-US" sz="2000" dirty="0" smtClean="0"/>
              <a:t>he reached </a:t>
            </a:r>
            <a:r>
              <a:rPr lang="en-US" sz="2000" dirty="0" smtClean="0"/>
              <a:t>the king, </a:t>
            </a:r>
            <a:r>
              <a:rPr lang="en-US" sz="2000" dirty="0" smtClean="0"/>
              <a:t>he fainted </a:t>
            </a:r>
            <a:r>
              <a:rPr lang="en-US" sz="2000" dirty="0" smtClean="0"/>
              <a:t>and fell to the ground. He had a </a:t>
            </a:r>
            <a:r>
              <a:rPr lang="en-US" sz="2000" dirty="0" smtClean="0"/>
              <a:t>large wound </a:t>
            </a:r>
            <a:r>
              <a:rPr lang="en-US" sz="2000" dirty="0" smtClean="0"/>
              <a:t>in his stomach.</a:t>
            </a:r>
          </a:p>
          <a:p>
            <a:pPr algn="just"/>
            <a:r>
              <a:rPr lang="en-US" sz="2000" dirty="0" smtClean="0"/>
              <a:t>*The </a:t>
            </a:r>
            <a:r>
              <a:rPr lang="en-US" sz="2000" dirty="0" smtClean="0"/>
              <a:t>king washed the wound and compressed it </a:t>
            </a:r>
            <a:r>
              <a:rPr lang="en-US" sz="2000" dirty="0" smtClean="0"/>
              <a:t>with his </a:t>
            </a:r>
            <a:r>
              <a:rPr lang="en-US" sz="2000" dirty="0" smtClean="0"/>
              <a:t>handkerchief. At last the bleeding stopped. </a:t>
            </a:r>
            <a:r>
              <a:rPr lang="en-US" sz="2000" dirty="0" smtClean="0"/>
              <a:t>The man </a:t>
            </a:r>
            <a:r>
              <a:rPr lang="en-US" sz="2000" dirty="0" smtClean="0"/>
              <a:t>felt better and asked for water to drink. </a:t>
            </a:r>
            <a:r>
              <a:rPr lang="en-US" sz="2000" dirty="0" smtClean="0"/>
              <a:t>The king </a:t>
            </a:r>
            <a:r>
              <a:rPr lang="en-US" sz="2000" dirty="0" smtClean="0"/>
              <a:t>gave him fresh </a:t>
            </a:r>
            <a:r>
              <a:rPr lang="en-US" sz="2000" dirty="0" smtClean="0"/>
              <a:t>water. </a:t>
            </a:r>
          </a:p>
          <a:p>
            <a:pPr algn="just"/>
            <a:r>
              <a:rPr lang="en-US" sz="2000" dirty="0" smtClean="0"/>
              <a:t>*</a:t>
            </a:r>
            <a:r>
              <a:rPr lang="en-US" sz="2000" dirty="0" smtClean="0"/>
              <a:t>The </a:t>
            </a:r>
            <a:r>
              <a:rPr lang="en-US" sz="2000" dirty="0" smtClean="0"/>
              <a:t>sun had set by then. The king and the </a:t>
            </a:r>
            <a:r>
              <a:rPr lang="en-US" sz="2000" dirty="0" smtClean="0"/>
              <a:t>hermit carried </a:t>
            </a:r>
            <a:r>
              <a:rPr lang="en-US" sz="2000" dirty="0" smtClean="0"/>
              <a:t>the wounded man into the hut and laid </a:t>
            </a:r>
            <a:r>
              <a:rPr lang="en-US" sz="2000" dirty="0" smtClean="0"/>
              <a:t>him on </a:t>
            </a:r>
            <a:r>
              <a:rPr lang="en-US" sz="2000" dirty="0" smtClean="0"/>
              <a:t>the bed. The tired king also fell asleep. When </a:t>
            </a:r>
            <a:r>
              <a:rPr lang="en-US" sz="2000" dirty="0" smtClean="0"/>
              <a:t>he awoke</a:t>
            </a:r>
            <a:r>
              <a:rPr lang="en-US" sz="2000" dirty="0" smtClean="0"/>
              <a:t>, the bearded man asked to forgive him</a:t>
            </a:r>
            <a:r>
              <a:rPr lang="en-US" sz="2000" dirty="0" smtClean="0"/>
              <a:t>.</a:t>
            </a:r>
          </a:p>
          <a:p>
            <a:r>
              <a:rPr lang="en-US" sz="2000" b="1" dirty="0" smtClean="0"/>
              <a:t>	</a:t>
            </a:r>
            <a:r>
              <a:rPr lang="en-US" sz="2000" b="1" dirty="0" smtClean="0"/>
              <a:t>						</a:t>
            </a:r>
            <a:r>
              <a:rPr lang="en-US" sz="2400" b="1" dirty="0" err="1" smtClean="0"/>
              <a:t>contd</a:t>
            </a:r>
            <a:r>
              <a:rPr lang="en-US" sz="2400" b="1" dirty="0" smtClean="0"/>
              <a:t>…</a:t>
            </a:r>
            <a:endParaRPr lang="en-US" sz="2400" b="1" u="sng"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8600"/>
            <a:ext cx="7620000" cy="6894195"/>
          </a:xfrm>
          <a:prstGeom prst="rect">
            <a:avLst/>
          </a:prstGeom>
        </p:spPr>
        <p:txBody>
          <a:bodyPr wrap="square">
            <a:spAutoFit/>
          </a:bodyPr>
          <a:lstStyle/>
          <a:p>
            <a:r>
              <a:rPr lang="en-US" sz="2400" b="1" u="sng" dirty="0" smtClean="0">
                <a:solidFill>
                  <a:srgbClr val="C00000"/>
                </a:solidFill>
              </a:rPr>
              <a:t>SUMMARY</a:t>
            </a:r>
          </a:p>
          <a:p>
            <a:pPr algn="just"/>
            <a:r>
              <a:rPr lang="en-US" sz="2000" dirty="0" smtClean="0"/>
              <a:t>*The </a:t>
            </a:r>
            <a:r>
              <a:rPr lang="en-US" sz="2000" dirty="0" smtClean="0"/>
              <a:t>man was, in fact, the king’s enemy. He </a:t>
            </a:r>
            <a:r>
              <a:rPr lang="en-US" sz="2000" dirty="0" smtClean="0"/>
              <a:t>had followed </a:t>
            </a:r>
            <a:r>
              <a:rPr lang="en-US" sz="2000" dirty="0" smtClean="0"/>
              <a:t>the king to take revenge on him. He </a:t>
            </a:r>
            <a:r>
              <a:rPr lang="en-US" sz="2000" dirty="0" smtClean="0"/>
              <a:t>had vowed </a:t>
            </a:r>
            <a:r>
              <a:rPr lang="en-US" sz="2000" dirty="0" smtClean="0"/>
              <a:t>to kill him. The king had once put </a:t>
            </a:r>
            <a:r>
              <a:rPr lang="en-US" sz="2000" dirty="0" smtClean="0"/>
              <a:t>his brother </a:t>
            </a:r>
            <a:r>
              <a:rPr lang="en-US" sz="2000" dirty="0" smtClean="0"/>
              <a:t>to death. The man had himself in a bush </a:t>
            </a:r>
            <a:r>
              <a:rPr lang="en-US" sz="2000" dirty="0" smtClean="0"/>
              <a:t>on the </a:t>
            </a:r>
            <a:r>
              <a:rPr lang="en-US" sz="2000" dirty="0" smtClean="0"/>
              <a:t>way to the jungle. He came out of his </a:t>
            </a:r>
            <a:r>
              <a:rPr lang="en-US" sz="2000" dirty="0" smtClean="0"/>
              <a:t>hiding place </a:t>
            </a:r>
            <a:r>
              <a:rPr lang="en-US" sz="2000" dirty="0" smtClean="0"/>
              <a:t>when the king did not return for long. He </a:t>
            </a:r>
            <a:r>
              <a:rPr lang="en-US" sz="2000" dirty="0" smtClean="0"/>
              <a:t>got wounded </a:t>
            </a:r>
            <a:r>
              <a:rPr lang="en-US" sz="2000" dirty="0" smtClean="0"/>
              <a:t>by king’s bodyguards</a:t>
            </a:r>
            <a:r>
              <a:rPr lang="en-US" sz="2000" dirty="0" smtClean="0"/>
              <a:t>.</a:t>
            </a:r>
          </a:p>
          <a:p>
            <a:pPr algn="just"/>
            <a:r>
              <a:rPr lang="en-US" sz="2000" dirty="0" smtClean="0"/>
              <a:t>*He </a:t>
            </a:r>
            <a:r>
              <a:rPr lang="en-US" sz="2000" dirty="0" smtClean="0"/>
              <a:t>would </a:t>
            </a:r>
            <a:r>
              <a:rPr lang="en-US" sz="2000" dirty="0" smtClean="0"/>
              <a:t>have died </a:t>
            </a:r>
            <a:r>
              <a:rPr lang="en-US" sz="2000" dirty="0" smtClean="0"/>
              <a:t>if the king had not dressed his wound. He </a:t>
            </a:r>
            <a:r>
              <a:rPr lang="en-US" sz="2000" dirty="0" smtClean="0"/>
              <a:t>felt grateful </a:t>
            </a:r>
            <a:r>
              <a:rPr lang="en-US" sz="2000" dirty="0" smtClean="0"/>
              <a:t>to the king who had saved his life. </a:t>
            </a:r>
            <a:r>
              <a:rPr lang="en-US" sz="2000" dirty="0" smtClean="0"/>
              <a:t>He promised </a:t>
            </a:r>
            <a:r>
              <a:rPr lang="en-US" sz="2000" dirty="0" smtClean="0"/>
              <a:t>to serve the king as a faithful </a:t>
            </a:r>
            <a:r>
              <a:rPr lang="en-US" sz="2000" dirty="0" smtClean="0"/>
              <a:t>servant. The </a:t>
            </a:r>
            <a:r>
              <a:rPr lang="en-US" sz="2000" dirty="0" smtClean="0"/>
              <a:t>king was happy that he had made peace with </a:t>
            </a:r>
            <a:r>
              <a:rPr lang="en-US" sz="2000" dirty="0" smtClean="0"/>
              <a:t>his enemy</a:t>
            </a:r>
            <a:r>
              <a:rPr lang="en-US" sz="2000" dirty="0" smtClean="0"/>
              <a:t>. He forgave the man and promised to </a:t>
            </a:r>
            <a:r>
              <a:rPr lang="en-US" sz="2000" dirty="0" smtClean="0"/>
              <a:t>give back </a:t>
            </a:r>
            <a:r>
              <a:rPr lang="en-US" sz="2000" dirty="0" smtClean="0"/>
              <a:t>his property</a:t>
            </a:r>
            <a:r>
              <a:rPr lang="en-US" sz="2000" dirty="0" smtClean="0"/>
              <a:t>.</a:t>
            </a:r>
          </a:p>
          <a:p>
            <a:pPr algn="just"/>
            <a:r>
              <a:rPr lang="en-US" sz="2000" dirty="0" smtClean="0"/>
              <a:t>*</a:t>
            </a:r>
            <a:r>
              <a:rPr lang="en-US" sz="2000" dirty="0" smtClean="0"/>
              <a:t>The king then went up to the hermit. He </a:t>
            </a:r>
            <a:r>
              <a:rPr lang="en-US" sz="2000" dirty="0" smtClean="0"/>
              <a:t>again asked </a:t>
            </a:r>
            <a:r>
              <a:rPr lang="en-US" sz="2000" dirty="0" smtClean="0"/>
              <a:t>for answers to his three questions. </a:t>
            </a:r>
            <a:r>
              <a:rPr lang="en-US" sz="2000" dirty="0" smtClean="0"/>
              <a:t>The hermit </a:t>
            </a:r>
            <a:r>
              <a:rPr lang="en-US" sz="2000" dirty="0" smtClean="0"/>
              <a:t>explained that by digging the beds </a:t>
            </a:r>
            <a:r>
              <a:rPr lang="en-US" sz="2000" dirty="0" smtClean="0"/>
              <a:t>for him</a:t>
            </a:r>
            <a:r>
              <a:rPr lang="en-US" sz="2000" dirty="0" smtClean="0"/>
              <a:t>, the king had escaped attack</a:t>
            </a:r>
            <a:r>
              <a:rPr lang="en-US" sz="2000" dirty="0" smtClean="0"/>
              <a:t>.</a:t>
            </a:r>
          </a:p>
          <a:p>
            <a:pPr algn="just"/>
            <a:r>
              <a:rPr lang="en-US" sz="2000" dirty="0" smtClean="0"/>
              <a:t>*So </a:t>
            </a:r>
            <a:r>
              <a:rPr lang="en-US" sz="2000" dirty="0" smtClean="0"/>
              <a:t>the </a:t>
            </a:r>
            <a:r>
              <a:rPr lang="en-US" sz="2000" dirty="0" smtClean="0"/>
              <a:t>most important </a:t>
            </a:r>
            <a:r>
              <a:rPr lang="en-US" sz="2000" dirty="0" smtClean="0"/>
              <a:t>time was when he was digging </a:t>
            </a:r>
            <a:r>
              <a:rPr lang="en-US" sz="2000" dirty="0" smtClean="0"/>
              <a:t>the beds</a:t>
            </a:r>
            <a:r>
              <a:rPr lang="en-US" sz="2000" dirty="0" smtClean="0"/>
              <a:t>. The hermit himself was the most </a:t>
            </a:r>
            <a:r>
              <a:rPr lang="en-US" sz="2000" dirty="0" smtClean="0"/>
              <a:t>important person</a:t>
            </a:r>
            <a:r>
              <a:rPr lang="en-US" sz="2000" dirty="0" smtClean="0"/>
              <a:t>. So to do him good was the king’s </a:t>
            </a:r>
            <a:r>
              <a:rPr lang="en-US" sz="2000" dirty="0" smtClean="0"/>
              <a:t>most important business. The </a:t>
            </a:r>
            <a:r>
              <a:rPr lang="en-US" sz="2000" dirty="0" smtClean="0"/>
              <a:t>hermit further told the king that the </a:t>
            </a:r>
            <a:r>
              <a:rPr lang="en-US" sz="2000" dirty="0" smtClean="0"/>
              <a:t>most important </a:t>
            </a:r>
            <a:r>
              <a:rPr lang="en-US" sz="2000" dirty="0" smtClean="0"/>
              <a:t>person for him was the person with </a:t>
            </a:r>
            <a:r>
              <a:rPr lang="en-US" sz="2000" dirty="0" smtClean="0"/>
              <a:t>him at </a:t>
            </a:r>
            <a:r>
              <a:rPr lang="en-US" sz="2000" dirty="0" smtClean="0"/>
              <a:t>a particular moment. The most </a:t>
            </a:r>
            <a:r>
              <a:rPr lang="en-US" sz="2000" dirty="0" smtClean="0"/>
              <a:t>important business </a:t>
            </a:r>
            <a:r>
              <a:rPr lang="en-US" sz="2000" dirty="0" smtClean="0"/>
              <a:t>was to help that person. And the </a:t>
            </a:r>
            <a:r>
              <a:rPr lang="en-US" sz="2000" dirty="0" smtClean="0"/>
              <a:t>most important </a:t>
            </a:r>
            <a:r>
              <a:rPr lang="en-US" sz="2000" dirty="0" smtClean="0"/>
              <a:t>time was ‘now’ that is, the </a:t>
            </a:r>
            <a:r>
              <a:rPr lang="en-US" sz="2000" dirty="0" smtClean="0"/>
              <a:t>present moment</a:t>
            </a:r>
            <a:r>
              <a:rPr lang="en-US" sz="2000" dirty="0" smtClean="0"/>
              <a:t>.</a:t>
            </a:r>
            <a:endParaRPr lang="en-US" sz="2000" dirty="0" smtClean="0"/>
          </a:p>
          <a:p>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0"/>
            <a:ext cx="7924800" cy="6309420"/>
          </a:xfrm>
          <a:prstGeom prst="rect">
            <a:avLst/>
          </a:prstGeom>
        </p:spPr>
        <p:txBody>
          <a:bodyPr wrap="square">
            <a:spAutoFit/>
          </a:bodyPr>
          <a:lstStyle/>
          <a:p>
            <a:r>
              <a:rPr lang="en-US" sz="2400" b="1" u="sng" dirty="0" smtClean="0">
                <a:solidFill>
                  <a:srgbClr val="C00000"/>
                </a:solidFill>
              </a:rPr>
              <a:t>QUESTIONS –ANSWER</a:t>
            </a:r>
            <a:endParaRPr lang="en-US" sz="1200" dirty="0" smtClean="0">
              <a:solidFill>
                <a:srgbClr val="C00000"/>
              </a:solidFill>
            </a:endParaRPr>
          </a:p>
          <a:p>
            <a:r>
              <a:rPr lang="en-US" sz="2000" b="1" dirty="0" smtClean="0"/>
              <a:t>VERY SHORT QUESTIONS AND ANSWER </a:t>
            </a:r>
          </a:p>
          <a:p>
            <a:r>
              <a:rPr lang="en-US" sz="2000" dirty="0" smtClean="0"/>
              <a:t>Ques.1 Where did the king leave his house and bodyguards? </a:t>
            </a:r>
            <a:endParaRPr lang="en-US" sz="2000" dirty="0" smtClean="0"/>
          </a:p>
          <a:p>
            <a:r>
              <a:rPr lang="en-US" sz="2000" dirty="0" smtClean="0"/>
              <a:t>Ans. The </a:t>
            </a:r>
            <a:r>
              <a:rPr lang="en-US" sz="2000" dirty="0" smtClean="0"/>
              <a:t>king left his house and bodyguards in the forest</a:t>
            </a:r>
            <a:r>
              <a:rPr lang="en-US" sz="2000" dirty="0" smtClean="0"/>
              <a:t>.</a:t>
            </a:r>
          </a:p>
          <a:p>
            <a:r>
              <a:rPr lang="en-US" sz="2000" dirty="0" smtClean="0"/>
              <a:t>Ques.2 Why did the king want to know answers to three questions? </a:t>
            </a:r>
            <a:endParaRPr lang="en-US" sz="2000" dirty="0" smtClean="0"/>
          </a:p>
          <a:p>
            <a:r>
              <a:rPr lang="en-US" sz="2000" dirty="0" smtClean="0"/>
              <a:t>Ans</a:t>
            </a:r>
            <a:r>
              <a:rPr lang="en-US" sz="2000" dirty="0" smtClean="0"/>
              <a:t>. The king thought that he would never tail in any venture if he knew answers to his three questions. </a:t>
            </a:r>
          </a:p>
          <a:p>
            <a:r>
              <a:rPr lang="en-US" sz="2000" b="1" dirty="0" smtClean="0"/>
              <a:t>SHORT </a:t>
            </a:r>
            <a:r>
              <a:rPr lang="en-US" sz="2000" b="1" dirty="0" smtClean="0"/>
              <a:t>QUESTIONS AND ANSWER </a:t>
            </a:r>
            <a:endParaRPr lang="en-US" sz="2000" b="1" dirty="0" smtClean="0"/>
          </a:p>
          <a:p>
            <a:r>
              <a:rPr lang="en-US" sz="2000" dirty="0" smtClean="0"/>
              <a:t>Ques.1 </a:t>
            </a:r>
            <a:r>
              <a:rPr lang="en-US" sz="2000" dirty="0" smtClean="0"/>
              <a:t>Why was the king advised to go to magicians</a:t>
            </a:r>
            <a:r>
              <a:rPr lang="en-US" sz="2000" dirty="0" smtClean="0"/>
              <a:t>?</a:t>
            </a:r>
          </a:p>
          <a:p>
            <a:r>
              <a:rPr lang="en-US" sz="2000" b="1" dirty="0" smtClean="0"/>
              <a:t> </a:t>
            </a:r>
            <a:r>
              <a:rPr lang="en-US" sz="2000" dirty="0" smtClean="0"/>
              <a:t>Ans. Some of the wise men who come to the king to answer his question said that there were some things which could be so urgent that they could not wait for the council’s decision. and. therefore, in order to decide the right time to do something one needs to know the feature and that could be done by magician only so the king was advised to go to magicians</a:t>
            </a:r>
            <a:r>
              <a:rPr lang="en-US" sz="2000" dirty="0" smtClean="0"/>
              <a:t>.</a:t>
            </a:r>
          </a:p>
          <a:p>
            <a:r>
              <a:rPr lang="en-US" sz="2000" dirty="0" smtClean="0"/>
              <a:t>Ques.2 In answer to the second questions whose advice did the people say would be important to the king? Ans. Answer to the second questions the advice of the king’s councilors or the priests or the doctors or the king’s soldiers would be important to the king</a:t>
            </a:r>
            <a:r>
              <a:rPr lang="en-US" sz="2000" dirty="0" smtClean="0"/>
              <a:t>.</a:t>
            </a:r>
          </a:p>
          <a:p>
            <a:r>
              <a:rPr lang="en-US" sz="2000" dirty="0" smtClean="0"/>
              <a:t>	</a:t>
            </a:r>
            <a:r>
              <a:rPr lang="en-US" sz="2000" dirty="0" smtClean="0"/>
              <a:t>						</a:t>
            </a:r>
            <a:r>
              <a:rPr lang="en-US" sz="2400" dirty="0" err="1" smtClean="0"/>
              <a:t>Contd</a:t>
            </a:r>
            <a:r>
              <a:rPr lang="en-US" sz="2400" dirty="0" smtClean="0"/>
              <a:t>…</a:t>
            </a:r>
            <a:endParaRPr lang="en-US" sz="2000" dirty="0" smtClean="0"/>
          </a:p>
          <a:p>
            <a:r>
              <a:rPr lang="en-US" sz="2000" dirty="0" smtClean="0"/>
              <a:t> </a:t>
            </a:r>
            <a:endParaRPr lang="en-US" sz="2000" b="1" u="sng" dirty="0" smtClean="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305800" cy="6370975"/>
          </a:xfrm>
          <a:prstGeom prst="rect">
            <a:avLst/>
          </a:prstGeom>
        </p:spPr>
        <p:txBody>
          <a:bodyPr wrap="square">
            <a:spAutoFit/>
          </a:bodyPr>
          <a:lstStyle/>
          <a:p>
            <a:r>
              <a:rPr lang="en-US" sz="2000" dirty="0" smtClean="0"/>
              <a:t>Ques.3 What suggestions were made in answer to the third question</a:t>
            </a:r>
            <a:r>
              <a:rPr lang="en-US" sz="2000" dirty="0" smtClean="0"/>
              <a:t>?</a:t>
            </a:r>
          </a:p>
          <a:p>
            <a:r>
              <a:rPr lang="en-US" sz="2000" dirty="0" smtClean="0"/>
              <a:t> </a:t>
            </a:r>
            <a:r>
              <a:rPr lang="en-US" sz="2000" dirty="0" smtClean="0"/>
              <a:t>Ans. Answer to the third question some wise man advised, other chose fighting and others said that religious worship would be the best affairs for the king to do</a:t>
            </a:r>
            <a:r>
              <a:rPr lang="en-US" sz="2000" dirty="0" smtClean="0"/>
              <a:t>.</a:t>
            </a:r>
          </a:p>
          <a:p>
            <a:r>
              <a:rPr lang="en-US" sz="2000" dirty="0" smtClean="0"/>
              <a:t>Ques.4 Did the wise men win the rewards? If not why not? Ans. No the wise men did not win the reward because the answer to the king’s question were so different, that he was not satisfied and gave no rewards to anyone</a:t>
            </a:r>
            <a:r>
              <a:rPr lang="en-US" sz="2000" dirty="0" smtClean="0"/>
              <a:t>.</a:t>
            </a:r>
          </a:p>
          <a:p>
            <a:r>
              <a:rPr lang="en-US" sz="2000" dirty="0" smtClean="0"/>
              <a:t>Ques.5 How did the king and the hermit help the wounded man? Ans. The king and the hermit removed the wounded man’s clothing, washed the wounded in his some stomach and covered it with a handkerchief. When the bleeding did not stop. The king </a:t>
            </a:r>
            <a:r>
              <a:rPr lang="en-US" sz="2000" dirty="0" err="1" smtClean="0"/>
              <a:t>redeersed</a:t>
            </a:r>
            <a:r>
              <a:rPr lang="en-US" sz="2000" dirty="0" smtClean="0"/>
              <a:t> the wound</a:t>
            </a:r>
            <a:r>
              <a:rPr lang="en-US" sz="2000" dirty="0" smtClean="0"/>
              <a:t>.</a:t>
            </a:r>
          </a:p>
          <a:p>
            <a:r>
              <a:rPr lang="en-US" sz="2000" dirty="0" smtClean="0"/>
              <a:t>Ques.6 a. Who was the bearded man</a:t>
            </a:r>
            <a:r>
              <a:rPr lang="en-US" sz="2000" dirty="0" smtClean="0"/>
              <a:t>?</a:t>
            </a:r>
          </a:p>
          <a:p>
            <a:r>
              <a:rPr lang="en-US" sz="2000" dirty="0" smtClean="0"/>
              <a:t> </a:t>
            </a:r>
            <a:r>
              <a:rPr lang="en-US" sz="2000" dirty="0" err="1" smtClean="0"/>
              <a:t>Ans.a</a:t>
            </a:r>
            <a:r>
              <a:rPr lang="en-US" sz="2000" dirty="0" smtClean="0"/>
              <a:t>. The bearded man was the sworn enemy of the king. His grievance was that the king had put his brother to death and taken away all his property. His intention was to take revenge and kill the king on his way home</a:t>
            </a:r>
            <a:r>
              <a:rPr lang="en-US" sz="2000" dirty="0" smtClean="0"/>
              <a:t>.</a:t>
            </a:r>
          </a:p>
          <a:p>
            <a:r>
              <a:rPr lang="en-US" sz="2000" dirty="0" smtClean="0"/>
              <a:t>b. Why did he ask for the king’s forgiveness? Ans. b. The bearded man felt very grateful to the king who had saved his life. His attitude was changed altogether. He begged he king to forgive him and take him in his service</a:t>
            </a:r>
            <a:r>
              <a:rPr lang="en-US" sz="2000" dirty="0" smtClean="0"/>
              <a:t>.</a:t>
            </a:r>
          </a:p>
          <a:p>
            <a:r>
              <a:rPr lang="en-US" sz="2000" dirty="0" smtClean="0"/>
              <a:t>	</a:t>
            </a:r>
            <a:r>
              <a:rPr lang="en-US" sz="2000" dirty="0" smtClean="0"/>
              <a:t>						</a:t>
            </a:r>
            <a:r>
              <a:rPr lang="en-US" sz="2400" dirty="0" smtClean="0"/>
              <a:t> </a:t>
            </a:r>
            <a:r>
              <a:rPr lang="en-US" sz="2400" dirty="0" err="1" smtClean="0"/>
              <a:t>Contd</a:t>
            </a:r>
            <a:r>
              <a:rPr lang="en-US" sz="2400" dirty="0" smtClean="0"/>
              <a:t>… </a:t>
            </a:r>
            <a:r>
              <a:rPr lang="en-US" sz="2400" dirty="0" smtClean="0"/>
              <a:t>	</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1612</Words>
  <Application>Microsoft Office PowerPoint</Application>
  <PresentationFormat>On-screen Show (4:3)</PresentationFormat>
  <Paragraphs>105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ssgj</cp:lastModifiedBy>
  <cp:revision>65</cp:revision>
  <dcterms:created xsi:type="dcterms:W3CDTF">2006-08-16T00:00:00Z</dcterms:created>
  <dcterms:modified xsi:type="dcterms:W3CDTF">2020-03-30T11:53:17Z</dcterms:modified>
</cp:coreProperties>
</file>